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58" r:id="rId3"/>
    <p:sldId id="267" r:id="rId4"/>
    <p:sldId id="260" r:id="rId5"/>
    <p:sldId id="261" r:id="rId6"/>
    <p:sldId id="262" r:id="rId7"/>
    <p:sldId id="288" r:id="rId8"/>
    <p:sldId id="263" r:id="rId9"/>
    <p:sldId id="300" r:id="rId10"/>
    <p:sldId id="289" r:id="rId11"/>
    <p:sldId id="302" r:id="rId12"/>
    <p:sldId id="265" r:id="rId13"/>
    <p:sldId id="270" r:id="rId14"/>
    <p:sldId id="271" r:id="rId15"/>
    <p:sldId id="272" r:id="rId16"/>
    <p:sldId id="273" r:id="rId17"/>
    <p:sldId id="287" r:id="rId18"/>
    <p:sldId id="274" r:id="rId19"/>
    <p:sldId id="275" r:id="rId20"/>
    <p:sldId id="301" r:id="rId21"/>
    <p:sldId id="276" r:id="rId22"/>
    <p:sldId id="278" r:id="rId23"/>
    <p:sldId id="285" r:id="rId24"/>
    <p:sldId id="291" r:id="rId25"/>
    <p:sldId id="282" r:id="rId26"/>
    <p:sldId id="269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27" autoAdjust="0"/>
    <p:restoredTop sz="94629" autoAdjust="0"/>
  </p:normalViewPr>
  <p:slideViewPr>
    <p:cSldViewPr snapToGrid="0" snapToObjects="1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kumimoji="0"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>
              <a:defRPr/>
            </a:pPr>
            <a:r>
              <a:rPr kumimoji="0" lang="ru-RU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kumimoji="0" lang="ru-RU" sz="3600" smtClean="0">
              <a:solidFill>
                <a:schemeClr val="bg1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anchor="b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C35AE-A872-4D44-B798-C7EDA3F21A31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AD87F-BA5E-4855-A510-9773F3230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5F953-FD7E-4495-A3D4-DB30A1A91CFE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140C5-9410-4DC9-A7A3-D09927882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kumimoji="0"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9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9" name="Rectangle 11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97A1-2071-4D71-A825-DDB0EEC73DC9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6017-347D-4A51-A432-603233DF5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9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11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A7BD-0941-4CED-AA79-5C66EE8A4DB2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4F3A-9F96-45CD-B9E1-6D7210908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kumimoji="0"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1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9" name="Rectangle 1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10" name="Rectangle 1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F3E0-9383-4C92-982D-D48A19FD6A54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5CEE-3387-48F9-B566-CDFDC88C8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kumimoji="0"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9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10" name="Rectangle 10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11" name="Rectangle 11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9A93-0A73-433C-89C8-0C457ED970DE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CC4C-552C-48FA-9A5A-E8691B4E6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EFD6-A9E7-4932-AEDE-9C84F9AED967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2314-C36B-4B3A-A247-1EA43B809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8"/>
            <p:cNvSpPr/>
            <p:nvPr/>
          </p:nvSpPr>
          <p:spPr>
            <a:xfrm>
              <a:off x="281870" y="1579427"/>
              <a:ext cx="1599179" cy="1374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883343" y="1579427"/>
              <a:ext cx="2741777" cy="1374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4625120" y="1579427"/>
              <a:ext cx="4233122" cy="13741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A489E-94F5-4F62-88BE-2BD3BC88C674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0C094-E781-4225-B44D-A99BF5E82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69BD8-9D7E-43A0-8AC5-CC8899242E22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AB679-5097-44DF-A898-0808AFB17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kumimoji="0"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10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9" name="Rectangle 11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10" name="Rectangle 12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>
              <a:defRPr/>
            </a:pPr>
            <a:r>
              <a:rPr kumimoji="0" lang="ru-RU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kumimoji="0" lang="ru-RU" sz="3600" smtClean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2234-3FED-4AC2-8E6D-3F78719EA444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FA3F0-65C0-451A-BA0B-BC427FCD2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kumimoji="0"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9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11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>
              <a:defRPr/>
            </a:pPr>
            <a:r>
              <a:rPr kumimoji="0" lang="ru-RU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kumimoji="0" lang="ru-RU" sz="360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3F5F-9B38-4194-B0CD-5C28A16557AA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F724B-7221-425B-B99B-A2500E798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kumimoji="0"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>
              <a:defRPr/>
            </a:pPr>
            <a:r>
              <a:rPr kumimoji="0" lang="ru-RU" sz="3600" smtClean="0">
                <a:solidFill>
                  <a:schemeClr val="bg1"/>
                </a:solidFill>
                <a:sym typeface="Wingdings" charset="0"/>
              </a:rPr>
              <a:t></a:t>
            </a:r>
            <a:endParaRPr kumimoji="0" lang="ru-RU" sz="3600" smtClean="0">
              <a:solidFill>
                <a:schemeClr val="bg1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/>
          <a:lstStyle>
            <a:lvl1pPr algn="l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1044-3532-442C-AE1B-A48CD2F14449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5C53-CB6F-4C68-952A-17F56AD9C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9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9" name="Rectangle 11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25F9-6E3F-463F-8A0E-3FEDF8606060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D500F-8E87-4A16-9D9F-F01C15C51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/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9" name="Rectangle 11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10" name="Rectangle 12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11" name="Rectangle 13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A48F-DDE9-4D9B-AF9F-0751756E6FAD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4391-6983-44B4-82AD-83EE956DB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7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9D08-364C-4577-8F2F-EDE579B5E072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F142-972B-4555-BA4D-614F303B4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4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  <p:sp>
          <p:nvSpPr>
            <p:cNvPr id="5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A6E82-004C-4671-9FA8-45F3D35D9ED2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82D15-D89D-4F74-B897-605DFC9B8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100" b="1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1CB72DC5-25B9-49FA-8914-BB930037250F}" type="datetimeFigureOut">
              <a:rPr lang="en-US"/>
              <a:pPr>
                <a:defRPr/>
              </a:pPr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 b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b="1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8E903BD7-BC25-4494-96C9-1EC520B50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4200" kern="1200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bg1"/>
          </a:solidFill>
          <a:latin typeface="Corbel" charset="0"/>
          <a:ea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bg1"/>
          </a:solidFill>
          <a:latin typeface="Corbel" charset="0"/>
          <a:ea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bg1"/>
          </a:solidFill>
          <a:latin typeface="Corbel" charset="0"/>
          <a:ea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4200">
          <a:solidFill>
            <a:schemeClr val="bg1"/>
          </a:solidFill>
          <a:latin typeface="Corbel" charset="0"/>
          <a:ea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4200">
          <a:solidFill>
            <a:schemeClr val="bg1"/>
          </a:solidFill>
          <a:latin typeface="Corbel" charset="0"/>
          <a:ea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4200">
          <a:solidFill>
            <a:schemeClr val="bg1"/>
          </a:solidFill>
          <a:latin typeface="Corbel" charset="0"/>
          <a:ea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4200">
          <a:solidFill>
            <a:schemeClr val="bg1"/>
          </a:solidFill>
          <a:latin typeface="Corbel" charset="0"/>
          <a:ea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4200">
          <a:solidFill>
            <a:schemeClr val="bg1"/>
          </a:solidFill>
          <a:latin typeface="Corbel" charset="0"/>
          <a:ea typeface="Arial" charset="0"/>
          <a:cs typeface="Arial" charset="0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kumimoji="1" sz="2400" kern="1200">
          <a:solidFill>
            <a:srgbClr val="262626"/>
          </a:solidFill>
          <a:latin typeface="+mn-lt"/>
          <a:ea typeface="Arial" charset="0"/>
          <a:cs typeface="Arial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"/>
        <a:defRPr kumimoji="1" sz="2200" kern="1200">
          <a:solidFill>
            <a:srgbClr val="262626"/>
          </a:solidFill>
          <a:latin typeface="+mn-lt"/>
          <a:ea typeface="Arial" charset="0"/>
          <a:cs typeface="Arial" charset="0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kumimoji="1" sz="2000" kern="1200">
          <a:solidFill>
            <a:srgbClr val="262626"/>
          </a:solidFill>
          <a:latin typeface="+mn-lt"/>
          <a:ea typeface="Arial" charset="0"/>
          <a:cs typeface="Arial" charset="0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pitchFamily="2" charset="2"/>
        <a:buChar char=""/>
        <a:defRPr kumimoji="1" sz="2000" kern="1200">
          <a:solidFill>
            <a:srgbClr val="262626"/>
          </a:solidFill>
          <a:latin typeface="+mn-lt"/>
          <a:ea typeface="Arial" charset="0"/>
          <a:cs typeface="Arial" charset="0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kumimoji="1" sz="2000" kern="1200">
          <a:solidFill>
            <a:srgbClr val="262626"/>
          </a:solidFill>
          <a:latin typeface="+mn-lt"/>
          <a:ea typeface="Arial" charset="0"/>
          <a:cs typeface="Arial" charset="0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hyperlink" Target="mailto:info@himtehno.ru" TargetMode="Externa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Изображение 8"/>
          <p:cNvPicPr>
            <a:picLocks noChangeAspect="1"/>
          </p:cNvPicPr>
          <p:nvPr/>
        </p:nvPicPr>
        <p:blipFill>
          <a:blip r:embed="rId3">
            <a:lum bright="70000" contrast="-70000"/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35100"/>
            <a:ext cx="34925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294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Название 1"/>
          <p:cNvSpPr>
            <a:spLocks noGrp="1"/>
          </p:cNvSpPr>
          <p:nvPr>
            <p:ph type="ctrTitle"/>
          </p:nvPr>
        </p:nvSpPr>
        <p:spPr bwMode="auto">
          <a:xfrm>
            <a:off x="2935288" y="800100"/>
            <a:ext cx="5481637" cy="419100"/>
          </a:xfrm>
          <a:extLst>
            <a:ext uri="{909E8E84-426E-40DD-AFC4-6F175D3DCCD1}">
              <a14:hiddenFill xmlns:a14="http://schemas.microsoft.com/office/drawing/2010/main">
                <a:solidFill>
                  <a:srgbClr val="262626">
                    <a:alpha val="70195"/>
                  </a:srgbClr>
                </a:solidFill>
              </a14:hiddenFill>
            </a:ext>
          </a:extLst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kumimoji="0" lang="ru-RU" sz="1800">
                <a:latin typeface="Corbel" charset="0"/>
                <a:ea typeface="Arial" charset="0"/>
                <a:cs typeface="Arial" charset="0"/>
              </a:rPr>
              <a:t>На передовых позициях нефтепромысловой химии</a:t>
            </a:r>
          </a:p>
        </p:txBody>
      </p:sp>
      <p:graphicFrame>
        <p:nvGraphicFramePr>
          <p:cNvPr id="18435" name="Объект 3"/>
          <p:cNvGraphicFramePr>
            <a:graphicFrameLocks noChangeAspect="1"/>
          </p:cNvGraphicFramePr>
          <p:nvPr/>
        </p:nvGraphicFramePr>
        <p:xfrm>
          <a:off x="469900" y="677863"/>
          <a:ext cx="1793875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5" r:id="rId4" imgW="2742857" imgH="2695951" progId="">
                  <p:embed/>
                </p:oleObj>
              </mc:Choice>
              <mc:Fallback>
                <p:oleObj r:id="rId4" imgW="2742857" imgH="26959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677863"/>
                        <a:ext cx="1793875" cy="176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87413" y="2586038"/>
            <a:ext cx="7754937" cy="3525837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  <a:defRPr/>
            </a:pPr>
            <a:r>
              <a:rPr kumimoji="0" lang="ru-RU" sz="14400" b="1" dirty="0" smtClean="0">
                <a:solidFill>
                  <a:schemeClr val="tx2"/>
                </a:solidFill>
                <a:latin typeface="Times New Roman" charset="0"/>
                <a:ea typeface="Arial" charset="0"/>
                <a:cs typeface="Times New Roman" charset="0"/>
              </a:rPr>
              <a:t>Акционерное </a:t>
            </a:r>
            <a:r>
              <a:rPr kumimoji="0" lang="ru-RU" sz="14400" b="1" dirty="0">
                <a:solidFill>
                  <a:schemeClr val="tx2"/>
                </a:solidFill>
                <a:latin typeface="Times New Roman" charset="0"/>
                <a:ea typeface="Arial" charset="0"/>
                <a:cs typeface="Times New Roman" charset="0"/>
              </a:rPr>
              <a:t>общество</a:t>
            </a:r>
          </a:p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  <a:defRPr/>
            </a:pPr>
            <a:endParaRPr kumimoji="0" lang="ru-RU" sz="14400" b="1" dirty="0">
              <a:solidFill>
                <a:schemeClr val="tx2"/>
              </a:solidFill>
              <a:latin typeface="Times New Roman" charset="0"/>
              <a:ea typeface="Arial" charset="0"/>
              <a:cs typeface="Times New Roman" charset="0"/>
            </a:endParaRPr>
          </a:p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  <a:defRPr/>
            </a:pPr>
            <a:r>
              <a:rPr kumimoji="0" lang="ru-RU" sz="14400" b="1" dirty="0">
                <a:solidFill>
                  <a:schemeClr val="tx2"/>
                </a:solidFill>
                <a:latin typeface="Times New Roman" charset="0"/>
                <a:ea typeface="Arial" charset="0"/>
                <a:cs typeface="Times New Roman" charset="0"/>
              </a:rPr>
              <a:t>НАУЧНО-ПРОИЗВОДСТВЕННЫЙ </a:t>
            </a:r>
          </a:p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  <a:defRPr/>
            </a:pPr>
            <a:endParaRPr kumimoji="0" lang="ru-RU" sz="14400" b="1" dirty="0">
              <a:solidFill>
                <a:schemeClr val="tx2"/>
              </a:solidFill>
              <a:latin typeface="Times New Roman" charset="0"/>
              <a:ea typeface="Arial" charset="0"/>
              <a:cs typeface="Times New Roman" charset="0"/>
            </a:endParaRPr>
          </a:p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  <a:defRPr/>
            </a:pPr>
            <a:r>
              <a:rPr kumimoji="0" lang="ru-RU" sz="14400" b="1" dirty="0">
                <a:solidFill>
                  <a:schemeClr val="tx2"/>
                </a:solidFill>
                <a:latin typeface="Times New Roman" charset="0"/>
                <a:ea typeface="Arial" charset="0"/>
                <a:cs typeface="Times New Roman" charset="0"/>
              </a:rPr>
              <a:t>ЦЕНТР «ХИМТЕХНО</a:t>
            </a:r>
            <a:r>
              <a:rPr kumimoji="0" lang="ru-RU" sz="14400" b="1" dirty="0" smtClean="0">
                <a:solidFill>
                  <a:schemeClr val="tx2"/>
                </a:solidFill>
                <a:latin typeface="Times New Roman" charset="0"/>
                <a:ea typeface="Arial" charset="0"/>
                <a:cs typeface="Times New Roman" charset="0"/>
              </a:rPr>
              <a:t>»</a:t>
            </a:r>
          </a:p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  <a:defRPr/>
            </a:pPr>
            <a:endParaRPr kumimoji="0" lang="ru-RU" sz="3200" b="1" dirty="0">
              <a:solidFill>
                <a:schemeClr val="tx2"/>
              </a:solidFill>
              <a:latin typeface="Times New Roman" charset="0"/>
              <a:ea typeface="Arial" charset="0"/>
              <a:cs typeface="Times New Roman" charset="0"/>
            </a:endParaRPr>
          </a:p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  <a:defRPr/>
            </a:pPr>
            <a:endParaRPr kumimoji="0" lang="ru-RU" sz="3200" b="1" dirty="0" smtClean="0">
              <a:solidFill>
                <a:schemeClr val="tx2"/>
              </a:solidFill>
              <a:latin typeface="Times New Roman" charset="0"/>
              <a:ea typeface="Arial" charset="0"/>
              <a:cs typeface="Times New Roman" charset="0"/>
            </a:endParaRPr>
          </a:p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  <a:defRPr/>
            </a:pPr>
            <a:endParaRPr kumimoji="0" lang="ru-RU" sz="3200" b="1" dirty="0">
              <a:solidFill>
                <a:schemeClr val="tx2"/>
              </a:solidFill>
              <a:latin typeface="Times New Roman" charset="0"/>
              <a:ea typeface="Arial" charset="0"/>
              <a:cs typeface="Times New Roman" charset="0"/>
            </a:endParaRPr>
          </a:p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  <a:defRPr/>
            </a:pPr>
            <a:endParaRPr kumimoji="0" lang="ru-RU" sz="3200" dirty="0">
              <a:solidFill>
                <a:schemeClr val="tx2"/>
              </a:solidFill>
              <a:latin typeface="Times New Roman" charset="0"/>
              <a:ea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1375" y="1966586"/>
            <a:ext cx="4634630" cy="4672208"/>
          </a:xfrm>
        </p:spPr>
        <p:txBody>
          <a:bodyPr/>
          <a:lstStyle/>
          <a:p>
            <a:r>
              <a:rPr lang="ru-RU" sz="2200" dirty="0" smtClean="0"/>
              <a:t>АО «НПЦ «</a:t>
            </a:r>
            <a:r>
              <a:rPr lang="ru-RU" sz="2200" dirty="0" err="1" smtClean="0"/>
              <a:t>Химтехно</a:t>
            </a:r>
            <a:r>
              <a:rPr lang="ru-RU" sz="2200" dirty="0" smtClean="0"/>
              <a:t>» сертифицировано </a:t>
            </a:r>
            <a:r>
              <a:rPr lang="ru-RU" sz="2200" dirty="0"/>
              <a:t>в системе менеджмента качества </a:t>
            </a:r>
            <a:r>
              <a:rPr lang="en-US" sz="2200" dirty="0"/>
              <a:t>ISO</a:t>
            </a:r>
            <a:r>
              <a:rPr lang="ru-RU" sz="2200" dirty="0"/>
              <a:t> 9001-2011, </a:t>
            </a:r>
            <a:r>
              <a:rPr kumimoji="0" lang="ru-RU" sz="2200" dirty="0" smtClean="0"/>
              <a:t>располагает </a:t>
            </a:r>
            <a:r>
              <a:rPr kumimoji="0" lang="ru-RU" sz="2200" dirty="0"/>
              <a:t>современной научной лабораторией для разработки </a:t>
            </a:r>
            <a:r>
              <a:rPr kumimoji="0" lang="ru-RU" sz="2200" dirty="0" err="1"/>
              <a:t>химреагентов</a:t>
            </a:r>
            <a:r>
              <a:rPr kumimoji="0" lang="ru-RU" sz="2200" dirty="0"/>
              <a:t>, аттестованной в ФБУ «ЦСМ Татарстан» </a:t>
            </a:r>
            <a:endParaRPr kumimoji="0" lang="ru-RU" sz="2200" dirty="0" smtClean="0"/>
          </a:p>
          <a:p>
            <a:r>
              <a:rPr kumimoji="0" lang="ru-RU" sz="2200" dirty="0" smtClean="0"/>
              <a:t>(</a:t>
            </a:r>
            <a:r>
              <a:rPr kumimoji="0" lang="ru-RU" sz="2200" dirty="0"/>
              <a:t>свидетельство о состоянии измерений лаборатории от </a:t>
            </a:r>
            <a:r>
              <a:rPr kumimoji="0" lang="ru-RU" sz="2200" dirty="0" smtClean="0"/>
              <a:t>26.04.2024 </a:t>
            </a:r>
            <a:r>
              <a:rPr kumimoji="0" lang="ru-RU" sz="2200" dirty="0"/>
              <a:t>г.)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225617"/>
              </p:ext>
            </p:extLst>
          </p:nvPr>
        </p:nvGraphicFramePr>
        <p:xfrm>
          <a:off x="284163" y="277031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4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277031"/>
                        <a:ext cx="1482725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6" y="1880862"/>
            <a:ext cx="3519618" cy="49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54" y="1967003"/>
            <a:ext cx="3383796" cy="439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6538" y="3239185"/>
            <a:ext cx="3363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Сертификат ИСО 9001:2015 выданный </a:t>
            </a:r>
          </a:p>
          <a:p>
            <a:r>
              <a:rPr lang="ru-RU" dirty="0"/>
              <a:t>АО НПЦ «</a:t>
            </a:r>
            <a:r>
              <a:rPr lang="ru-RU" dirty="0" err="1"/>
              <a:t>Химтехно</a:t>
            </a:r>
            <a:r>
              <a:rPr lang="ru-RU" dirty="0"/>
              <a:t>»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r:id="rId4" imgW="2742857" imgH="2695951" progId="">
                  <p:embed/>
                </p:oleObj>
              </mc:Choice>
              <mc:Fallback>
                <p:oleObj r:id="rId4" imgW="2742857" imgH="26959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33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5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9" name="Содержимое 2"/>
          <p:cNvSpPr>
            <a:spLocks noGrp="1"/>
          </p:cNvSpPr>
          <p:nvPr>
            <p:ph idx="1"/>
          </p:nvPr>
        </p:nvSpPr>
        <p:spPr>
          <a:xfrm>
            <a:off x="964504" y="2133600"/>
            <a:ext cx="7578247" cy="39544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kumimoji="0" lang="ru-RU" sz="2200" dirty="0" smtClean="0"/>
          </a:p>
          <a:p>
            <a:pPr algn="just" eaLnBrk="1" hangingPunct="1">
              <a:lnSpc>
                <a:spcPct val="80000"/>
              </a:lnSpc>
            </a:pPr>
            <a:r>
              <a:rPr kumimoji="0" lang="ru-RU" sz="2200" dirty="0" smtClean="0"/>
              <a:t>Вследствие многообразия состава добываемой нефти, нами ведется индивидуальная работа с каждым заказчиком на месторождениях по подбору продуктов, наиболее эффективных для каждого конкретного случая. </a:t>
            </a:r>
            <a:endParaRPr kumimoji="0" lang="en-US" sz="2200" dirty="0" smtClean="0"/>
          </a:p>
          <a:p>
            <a:pPr algn="just" eaLnBrk="1" hangingPunct="1">
              <a:lnSpc>
                <a:spcPct val="80000"/>
              </a:lnSpc>
            </a:pPr>
            <a:r>
              <a:rPr kumimoji="0" lang="ru-RU" sz="2200" dirty="0" smtClean="0"/>
              <a:t>Специалисты компании выезжают с образцами для испытаний, организуют подбор на месте, участвуют в опытно-промышленных испытаниях и осуществляют дальнейшее техническое сопровождение применяемых продуктов.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sz="2200" b="1" dirty="0" smtClean="0"/>
              <a:t> </a:t>
            </a:r>
            <a:endParaRPr kumimoji="0" lang="ru-RU" sz="22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kumimoji="0"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8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3" name="Содержимое 2"/>
          <p:cNvSpPr>
            <a:spLocks noGrp="1"/>
          </p:cNvSpPr>
          <p:nvPr>
            <p:ph idx="1"/>
          </p:nvPr>
        </p:nvSpPr>
        <p:spPr>
          <a:xfrm>
            <a:off x="1562100" y="2133600"/>
            <a:ext cx="7286625" cy="39544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kumimoji="0" lang="ru-RU" sz="2200" b="1" dirty="0" err="1" smtClean="0"/>
              <a:t>Деэмульгатор</a:t>
            </a:r>
            <a:r>
              <a:rPr kumimoji="0" lang="ru-RU" sz="2200" b="1" dirty="0" smtClean="0"/>
              <a:t> ХИМТЕХНО-758 (марки А, М)</a:t>
            </a:r>
            <a:r>
              <a:rPr kumimoji="0" lang="ru-RU" sz="2200" dirty="0" smtClean="0"/>
              <a:t> - предназначен для разрушения эмульсий высокосернистых </a:t>
            </a:r>
            <a:r>
              <a:rPr kumimoji="0" lang="ru-RU" sz="2200" dirty="0" err="1" smtClean="0"/>
              <a:t>нефтей</a:t>
            </a:r>
            <a:r>
              <a:rPr kumimoji="0" lang="ru-RU" sz="2200" dirty="0" smtClean="0"/>
              <a:t> с большим содержанием смол и парафинов с одновременной защитой нефтепромыслового оборудования от коррозии. Способствует быстрому выделению воды из эмульсий при температурах 5-10</a:t>
            </a:r>
            <a:r>
              <a:rPr kumimoji="0" lang="ru-RU" sz="2200" dirty="0" smtClean="0">
                <a:sym typeface="Symbol" pitchFamily="18" charset="2"/>
              </a:rPr>
              <a:t></a:t>
            </a:r>
            <a:r>
              <a:rPr kumimoji="0" lang="ru-RU" sz="2200" dirty="0" smtClean="0"/>
              <a:t>С и высокой степени обезвоживания нефти при температурах 30-60</a:t>
            </a:r>
            <a:r>
              <a:rPr kumimoji="0" lang="ru-RU" sz="2200" dirty="0" smtClean="0">
                <a:sym typeface="Symbol" pitchFamily="18" charset="2"/>
              </a:rPr>
              <a:t></a:t>
            </a:r>
            <a:r>
              <a:rPr kumimoji="0" lang="ru-RU" sz="2200" dirty="0" smtClean="0"/>
              <a:t>С.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kumimoji="0" lang="ru-RU" sz="2200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2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Содержимое 2"/>
          <p:cNvSpPr>
            <a:spLocks noGrp="1"/>
          </p:cNvSpPr>
          <p:nvPr>
            <p:ph idx="1"/>
          </p:nvPr>
        </p:nvSpPr>
        <p:spPr>
          <a:xfrm>
            <a:off x="1257300" y="2133600"/>
            <a:ext cx="7591425" cy="44831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kumimoji="0" lang="ru-RU" sz="2000" b="1" dirty="0" err="1" smtClean="0"/>
              <a:t>Деэмульгатор</a:t>
            </a:r>
            <a:r>
              <a:rPr kumimoji="0" lang="ru-RU" sz="2000" b="1" dirty="0" smtClean="0"/>
              <a:t> премиум класса ХИМТЕХНО-118 (марки А,М,Н)</a:t>
            </a:r>
            <a:r>
              <a:rPr kumimoji="0" lang="ru-RU" sz="2000" dirty="0" smtClean="0"/>
              <a:t>, – предназначен для разрушения высоковязких водонефтяных эмульсий с большим содержанием смол и парафинов. Обеспечивает высокую скорость отделения воды при температурах 18-20</a:t>
            </a:r>
            <a:r>
              <a:rPr kumimoji="0" lang="ru-RU" sz="2000" dirty="0" smtClean="0">
                <a:sym typeface="Symbol" pitchFamily="18" charset="2"/>
              </a:rPr>
              <a:t></a:t>
            </a:r>
            <a:r>
              <a:rPr kumimoji="0" lang="ru-RU" sz="2000" dirty="0" smtClean="0"/>
              <a:t>С и значительную глубину обезвоживания нефти при температурах 35-40</a:t>
            </a:r>
            <a:r>
              <a:rPr kumimoji="0" lang="ru-RU" sz="2000" dirty="0" smtClean="0">
                <a:sym typeface="Symbol" pitchFamily="18" charset="2"/>
              </a:rPr>
              <a:t></a:t>
            </a:r>
            <a:r>
              <a:rPr kumimoji="0" lang="ru-RU" sz="2000" dirty="0" smtClean="0"/>
              <a:t>С. Обладает свойствами ингибитора </a:t>
            </a:r>
            <a:r>
              <a:rPr kumimoji="0" lang="ru-RU" sz="2000" dirty="0" err="1" smtClean="0"/>
              <a:t>парафиноотложений</a:t>
            </a:r>
            <a:r>
              <a:rPr kumimoji="0" lang="ru-RU" sz="2000" dirty="0" smtClean="0"/>
              <a:t>, может применяться для переработки </a:t>
            </a:r>
            <a:r>
              <a:rPr kumimoji="0" lang="ru-RU" sz="2000" dirty="0" err="1" smtClean="0"/>
              <a:t>нефтешламов</a:t>
            </a:r>
            <a:r>
              <a:rPr kumimoji="0" lang="ru-RU" sz="2000" dirty="0" smtClean="0"/>
              <a:t> при добавлении их в процесс подготовки нефти.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5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sp>
        <p:nvSpPr>
          <p:cNvPr id="30732" name="Содержимое 1"/>
          <p:cNvSpPr>
            <a:spLocks noGrp="1"/>
          </p:cNvSpPr>
          <p:nvPr>
            <p:ph idx="1"/>
          </p:nvPr>
        </p:nvSpPr>
        <p:spPr>
          <a:xfrm>
            <a:off x="1587500" y="2133600"/>
            <a:ext cx="7270750" cy="4203700"/>
          </a:xfrm>
        </p:spPr>
        <p:txBody>
          <a:bodyPr/>
          <a:lstStyle/>
          <a:p>
            <a:pPr algn="just" eaLnBrk="1" hangingPunct="1"/>
            <a:r>
              <a:rPr kumimoji="0" lang="ru-RU" b="1" dirty="0" err="1" smtClean="0"/>
              <a:t>Деэмульгатор</a:t>
            </a:r>
            <a:r>
              <a:rPr kumimoji="0" lang="ru-RU" b="1" dirty="0" smtClean="0"/>
              <a:t> ХИМТЕХНО-402 (марки А,М) –</a:t>
            </a:r>
            <a:r>
              <a:rPr kumimoji="0" lang="ru-RU" dirty="0" smtClean="0"/>
              <a:t>водорастворимый </a:t>
            </a:r>
            <a:r>
              <a:rPr kumimoji="0" lang="ru-RU" dirty="0" err="1" smtClean="0"/>
              <a:t>деэмульгатор</a:t>
            </a:r>
            <a:r>
              <a:rPr kumimoji="0" lang="ru-RU" dirty="0" smtClean="0"/>
              <a:t>, предназначен для обезвоживания, обессоливания нефти. Может применяться как на УПН, так и для путевой </a:t>
            </a:r>
            <a:r>
              <a:rPr kumimoji="0" lang="ru-RU" dirty="0" err="1" smtClean="0"/>
              <a:t>деэмульсации</a:t>
            </a:r>
            <a:r>
              <a:rPr kumimoji="0" lang="ru-RU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1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sp>
        <p:nvSpPr>
          <p:cNvPr id="31758" name="Содержимое 1"/>
          <p:cNvSpPr>
            <a:spLocks noGrp="1"/>
          </p:cNvSpPr>
          <p:nvPr>
            <p:ph idx="1"/>
          </p:nvPr>
        </p:nvSpPr>
        <p:spPr>
          <a:xfrm>
            <a:off x="800100" y="2133600"/>
            <a:ext cx="8058150" cy="42037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kumimoji="0" lang="ru-RU" b="1" dirty="0" err="1" smtClean="0">
                <a:cs typeface="Arabic Typesetting" pitchFamily="66" charset="-78"/>
              </a:rPr>
              <a:t>Деэмульгатор</a:t>
            </a:r>
            <a:r>
              <a:rPr kumimoji="0" lang="ru-RU" b="1" dirty="0" smtClean="0">
                <a:cs typeface="Arabic Typesetting" pitchFamily="66" charset="-78"/>
              </a:rPr>
              <a:t> ХИМТЕХНО-505 (марки А,В,С,Д,Е) -</a:t>
            </a:r>
            <a:r>
              <a:rPr kumimoji="0" lang="ru-RU" dirty="0" smtClean="0">
                <a:cs typeface="Arabic Typesetting" pitchFamily="66" charset="-78"/>
              </a:rPr>
              <a:t> предназначен для разрушения </a:t>
            </a:r>
            <a:r>
              <a:rPr kumimoji="0" lang="ru-RU" dirty="0" err="1" smtClean="0">
                <a:cs typeface="Arabic Typesetting" pitchFamily="66" charset="-78"/>
              </a:rPr>
              <a:t>высокостойких</a:t>
            </a:r>
            <a:r>
              <a:rPr kumimoji="0" lang="ru-RU" dirty="0" smtClean="0">
                <a:cs typeface="Arabic Typesetting" pitchFamily="66" charset="-78"/>
              </a:rPr>
              <a:t> водонефтяных эмульсий. Обеспечивает высокую скорость отделения при температурах 18-20</a:t>
            </a:r>
            <a:r>
              <a:rPr kumimoji="0" lang="ru-RU" baseline="30000" dirty="0" smtClean="0">
                <a:cs typeface="Arabic Typesetting" pitchFamily="66" charset="-78"/>
              </a:rPr>
              <a:t>о</a:t>
            </a:r>
            <a:r>
              <a:rPr kumimoji="0" lang="ru-RU" dirty="0" smtClean="0">
                <a:cs typeface="Arabic Typesetting" pitchFamily="66" charset="-78"/>
              </a:rPr>
              <a:t>С и значительную глубину обезвоживания нефти при температурах 35-40</a:t>
            </a:r>
            <a:r>
              <a:rPr kumimoji="0" lang="ru-RU" baseline="30000" dirty="0" smtClean="0">
                <a:cs typeface="Arabic Typesetting" pitchFamily="66" charset="-78"/>
              </a:rPr>
              <a:t>о</a:t>
            </a:r>
            <a:r>
              <a:rPr kumimoji="0" lang="ru-RU" dirty="0" smtClean="0">
                <a:cs typeface="Arabic Typesetting" pitchFamily="66" charset="-78"/>
              </a:rPr>
              <a:t>С. Может применяться в условиях низких температур (5-10</a:t>
            </a:r>
            <a:r>
              <a:rPr kumimoji="0" lang="ru-RU" dirty="0" smtClean="0">
                <a:cs typeface="Arabic Typesetting" pitchFamily="66" charset="-78"/>
                <a:sym typeface="Symbol" pitchFamily="18" charset="2"/>
              </a:rPr>
              <a:t></a:t>
            </a:r>
            <a:r>
              <a:rPr kumimoji="0" lang="ru-RU" dirty="0" smtClean="0">
                <a:cs typeface="Arabic Typesetting" pitchFamily="66" charset="-78"/>
              </a:rPr>
              <a:t>С), обеспечивая быструю скорость отделения воды.</a:t>
            </a:r>
          </a:p>
          <a:p>
            <a:pPr algn="just" eaLnBrk="1" hangingPunct="1">
              <a:lnSpc>
                <a:spcPct val="90000"/>
              </a:lnSpc>
            </a:pPr>
            <a:r>
              <a:rPr kumimoji="0" lang="ru-RU" dirty="0" smtClean="0">
                <a:cs typeface="Arabic Typesetting" pitchFamily="66" charset="-78"/>
              </a:rPr>
              <a:t>	</a:t>
            </a:r>
            <a:endParaRPr kumimoji="0" lang="ru-RU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Объект 2"/>
          <p:cNvSpPr>
            <a:spLocks noGrp="1"/>
          </p:cNvSpPr>
          <p:nvPr>
            <p:ph idx="1"/>
          </p:nvPr>
        </p:nvSpPr>
        <p:spPr>
          <a:xfrm>
            <a:off x="527050" y="2133600"/>
            <a:ext cx="8331200" cy="39925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kumimoji="0" lang="ru-RU" b="1" dirty="0" smtClean="0">
              <a:cs typeface="Arabic Typesetting" pitchFamily="66" charset="-78"/>
            </a:endParaRPr>
          </a:p>
          <a:p>
            <a:pPr algn="just" eaLnBrk="1" hangingPunct="1">
              <a:lnSpc>
                <a:spcPct val="90000"/>
              </a:lnSpc>
            </a:pPr>
            <a:r>
              <a:rPr kumimoji="0" lang="ru-RU" b="1" dirty="0" err="1" smtClean="0">
                <a:cs typeface="Arabic Typesetting" pitchFamily="66" charset="-78"/>
              </a:rPr>
              <a:t>Деэмульгатор</a:t>
            </a:r>
            <a:r>
              <a:rPr kumimoji="0" lang="ru-RU" b="1" dirty="0" smtClean="0">
                <a:cs typeface="Arabic Typesetting" pitchFamily="66" charset="-78"/>
              </a:rPr>
              <a:t> ХИМТЕХНО-527 (марки А,В,С,Д,Е) -</a:t>
            </a:r>
            <a:r>
              <a:rPr kumimoji="0" lang="ru-RU" dirty="0" smtClean="0">
                <a:cs typeface="Arabic Typesetting" pitchFamily="66" charset="-78"/>
              </a:rPr>
              <a:t> новая разработка АО «НПЦ «</a:t>
            </a:r>
            <a:r>
              <a:rPr kumimoji="0" lang="ru-RU" dirty="0" err="1" smtClean="0">
                <a:cs typeface="Arabic Typesetting" pitchFamily="66" charset="-78"/>
              </a:rPr>
              <a:t>Химтехно</a:t>
            </a:r>
            <a:r>
              <a:rPr kumimoji="0" lang="ru-RU" dirty="0" smtClean="0">
                <a:cs typeface="Arabic Typesetting" pitchFamily="66" charset="-78"/>
              </a:rPr>
              <a:t>». Предназначен для глубокого обезвоживания нефти, улучшает качество подтоварной воды, не обладает эффектом передозировки. 	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kumimoji="0"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</a:t>
            </a:r>
            <a:r>
              <a:rPr kumimoji="0"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kumimoji="0"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kumimoji="0"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АО </a:t>
            </a:r>
            <a:r>
              <a:rPr kumimoji="0"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«НПЦ «</a:t>
            </a:r>
            <a:r>
              <a:rPr kumimoji="0"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endParaRPr lang="ru-RU" sz="2400" dirty="0"/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284163" y="511175"/>
          <a:ext cx="1482725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51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511175"/>
                        <a:ext cx="1482725" cy="145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3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sp>
        <p:nvSpPr>
          <p:cNvPr id="32780" name="Содержимое 1"/>
          <p:cNvSpPr>
            <a:spLocks noGrp="1"/>
          </p:cNvSpPr>
          <p:nvPr>
            <p:ph idx="1"/>
          </p:nvPr>
        </p:nvSpPr>
        <p:spPr>
          <a:xfrm>
            <a:off x="1587500" y="2133600"/>
            <a:ext cx="7270750" cy="42037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kumimoji="0" lang="ru-RU" sz="2200" b="1" dirty="0" smtClean="0"/>
              <a:t>Ингибитор коррозии</a:t>
            </a:r>
            <a:r>
              <a:rPr kumimoji="0" lang="ru-RU" sz="2200" b="1" dirty="0" smtClean="0">
                <a:latin typeface="Arial" charset="0"/>
              </a:rPr>
              <a:t>-бактерицид</a:t>
            </a:r>
            <a:r>
              <a:rPr kumimoji="0" lang="ru-RU" sz="2200" b="1" dirty="0" smtClean="0"/>
              <a:t> ХИМТЕХНО-6012</a:t>
            </a:r>
            <a:r>
              <a:rPr kumimoji="0" lang="ru-RU" sz="2200" dirty="0" smtClean="0"/>
              <a:t> – предназначен для защиты от коррозии нефтепромыслового оборудования, эффективен в агрессивных нефтепромысловых  средах, содержащих сероводород, углекислый газ, а также СВБ. ХИМТЕХНО-6012 является бактерицидом и защищает нефтепромысловое оборудование от </a:t>
            </a:r>
            <a:r>
              <a:rPr kumimoji="0" lang="ru-RU" sz="2200" dirty="0" err="1" smtClean="0"/>
              <a:t>биокоррозии</a:t>
            </a:r>
            <a:r>
              <a:rPr kumimoji="0" lang="ru-RU" sz="2200" dirty="0" smtClean="0"/>
              <a:t>. При использовании в малых дозировках обладает бактериостатическим эффектом.</a:t>
            </a:r>
          </a:p>
          <a:p>
            <a:pPr algn="just" eaLnBrk="1" hangingPunct="1">
              <a:lnSpc>
                <a:spcPct val="80000"/>
              </a:lnSpc>
            </a:pPr>
            <a:r>
              <a:rPr kumimoji="0" lang="ru-RU" sz="22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1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sp>
        <p:nvSpPr>
          <p:cNvPr id="33804" name="Содержимое 1"/>
          <p:cNvSpPr>
            <a:spLocks noGrp="1"/>
          </p:cNvSpPr>
          <p:nvPr>
            <p:ph idx="1"/>
          </p:nvPr>
        </p:nvSpPr>
        <p:spPr>
          <a:xfrm>
            <a:off x="1123950" y="2133600"/>
            <a:ext cx="7734300" cy="42037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kumimoji="0" lang="ru-RU" sz="2000" b="1" dirty="0" smtClean="0"/>
              <a:t>Ингибитор коррозии ХИМТЕХНО-6017А серии 1-6 – </a:t>
            </a:r>
            <a:r>
              <a:rPr kumimoji="0" lang="ru-RU" sz="2000" dirty="0" smtClean="0"/>
              <a:t>предназначен для защиты от коррозии нефтепромыслового оборудования систем сбора  и транспорта водонефтяной эмульсии, а также систем ППД. ХИМТЕХНО-6017А эффективен в агрессивных нефтепромысловых средах, содержащих сероводород, углекислый газ, а также сульфатвосстанавливающие бактерии. Присутствие кислорода не снижает его эффективность.</a:t>
            </a:r>
          </a:p>
          <a:p>
            <a:pPr algn="just" eaLnBrk="1" hangingPunct="1">
              <a:lnSpc>
                <a:spcPct val="90000"/>
              </a:lnSpc>
            </a:pPr>
            <a:r>
              <a:rPr kumimoji="0" lang="ru-RU" sz="2000" dirty="0" smtClean="0"/>
              <a:t> </a:t>
            </a:r>
            <a:endParaRPr lang="ru-RU" sz="2000" dirty="0"/>
          </a:p>
          <a:p>
            <a:pPr algn="just" eaLnBrk="1" hangingPunct="1">
              <a:lnSpc>
                <a:spcPct val="90000"/>
              </a:lnSpc>
            </a:pPr>
            <a:endParaRPr kumimoji="0"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3" name="Изображение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4925" y="1762125"/>
            <a:ext cx="6059488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Содержимое 2"/>
          <p:cNvSpPr>
            <a:spLocks noGrp="1"/>
          </p:cNvSpPr>
          <p:nvPr>
            <p:ph idx="1"/>
          </p:nvPr>
        </p:nvSpPr>
        <p:spPr>
          <a:xfrm>
            <a:off x="820397" y="2133600"/>
            <a:ext cx="8037854" cy="399256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kumimoji="0" lang="ru-RU" dirty="0" smtClean="0"/>
              <a:t>АО </a:t>
            </a:r>
            <a:r>
              <a:rPr kumimoji="0" lang="ru-RU" dirty="0"/>
              <a:t>«НПЦ «ХИМТЕХНО» БЫЛО СОЗДАНО В </a:t>
            </a:r>
            <a:r>
              <a:rPr kumimoji="0" lang="ru-RU" dirty="0" smtClean="0"/>
              <a:t>1998 году. </a:t>
            </a:r>
          </a:p>
          <a:p>
            <a:pPr marL="0" indent="0" algn="just" eaLnBrk="1" hangingPunct="1">
              <a:buNone/>
            </a:pPr>
            <a:r>
              <a:rPr kumimoji="0" lang="ru-RU" dirty="0" smtClean="0"/>
              <a:t>КОМПАНИЯ СОЗДАВАЛАСЬ С ПРИВЛЕЧЕНИЕМ СПЕЦИАЛИСТОВ, ИМЕЮЩИХ БОГАТЫЙ ОПЫТ РАБОТЫ В ОТРАСЛЕВЫХ И АКАДЕМИЧЕСКИХ ИНСТИТУТАХ, А ТАКЖЕ СПЕЦИАЛИСТОВ, РАБОТАВШИХ НА ПРЕДПРИЯТИЯХ НЕФТЕХИМИЧЕСКОГО КОМПЛЕКСА РЕСПУБЛИКИ ТАТАРСТАН</a:t>
            </a:r>
          </a:p>
        </p:txBody>
      </p:sp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" r:id="rId4" imgW="2742857" imgH="2695951" progId="">
                  <p:embed/>
                </p:oleObj>
              </mc:Choice>
              <mc:Fallback>
                <p:oleObj r:id="rId4" imgW="2742857" imgH="2695951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4025" indent="-454025" algn="ctr"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/>
            </a:pPr>
            <a:r>
              <a:rPr kumimoji="0"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Продукция АО «НПЦ </a:t>
            </a:r>
            <a:br>
              <a:rPr kumimoji="0"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kumimoji="0"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«</a:t>
            </a:r>
            <a:r>
              <a:rPr kumimoji="0"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Химтехно</a:t>
            </a:r>
            <a:r>
              <a:rPr kumimoji="0"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»</a:t>
            </a:r>
            <a:br>
              <a:rPr kumimoji="0"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kumimoji="0"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901" y="2314575"/>
            <a:ext cx="7753350" cy="38115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kumimoji="0" lang="ru-RU" sz="2000" b="1" dirty="0"/>
              <a:t>Ингибитор коррозии ХИМТЕХНО-604 (А, В, С, Д, М, Н, Р) – </a:t>
            </a:r>
            <a:r>
              <a:rPr kumimoji="0" lang="ru-RU" sz="2000" dirty="0"/>
              <a:t>относится к классу водорастворимых и </a:t>
            </a:r>
            <a:r>
              <a:rPr kumimoji="0" lang="ru-RU" sz="2000" dirty="0" err="1" smtClean="0"/>
              <a:t>маслодиспергирующих</a:t>
            </a:r>
            <a:r>
              <a:rPr kumimoji="0" lang="ru-RU" sz="2000" dirty="0" smtClean="0"/>
              <a:t>  </a:t>
            </a:r>
            <a:r>
              <a:rPr kumimoji="0" lang="ru-RU" sz="2000" dirty="0"/>
              <a:t>реагентов, применяется для антикоррозионной защиты нефтепромыслового оборудования системы сбора нефти и утилизации сточных вод. Обеспечивает надежную защиту в высокоминерализованных средах, содержащих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</a:t>
            </a:r>
            <a:r>
              <a:rPr lang="ru-RU" sz="2000" dirty="0" smtClean="0"/>
              <a:t>, 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ru-RU" sz="2000" dirty="0" smtClean="0"/>
              <a:t> </a:t>
            </a:r>
            <a:r>
              <a:rPr kumimoji="0" lang="ru-RU" sz="2000" dirty="0" smtClean="0"/>
              <a:t>и </a:t>
            </a:r>
            <a:r>
              <a:rPr kumimoji="0" lang="ru-RU" sz="2000" dirty="0"/>
              <a:t>в отсутствии их. Обладает высоким эффектом последействия.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0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0097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1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sp>
        <p:nvSpPr>
          <p:cNvPr id="34828" name="Содержимое 1"/>
          <p:cNvSpPr>
            <a:spLocks noGrp="1"/>
          </p:cNvSpPr>
          <p:nvPr>
            <p:ph idx="1"/>
          </p:nvPr>
        </p:nvSpPr>
        <p:spPr>
          <a:xfrm>
            <a:off x="1587500" y="2133600"/>
            <a:ext cx="7270750" cy="42037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kumimoji="0" lang="ru-RU" sz="2000" b="1" dirty="0" smtClean="0"/>
              <a:t>Реагент комплексного действия-</a:t>
            </a:r>
            <a:r>
              <a:rPr kumimoji="0" lang="ru-RU" sz="2000" b="1" dirty="0" err="1" smtClean="0"/>
              <a:t>удалитель</a:t>
            </a:r>
            <a:r>
              <a:rPr kumimoji="0" lang="ru-RU" sz="2000" b="1" dirty="0" smtClean="0"/>
              <a:t> АСПО ХИМТЕХНО-7125 серии 1-6</a:t>
            </a:r>
            <a:r>
              <a:rPr kumimoji="0" lang="ru-RU" sz="2000" dirty="0" smtClean="0"/>
              <a:t> – применяется в качестве ингибитора и </a:t>
            </a:r>
            <a:r>
              <a:rPr kumimoji="0" lang="ru-RU" sz="2000" dirty="0" err="1" smtClean="0"/>
              <a:t>удалителя</a:t>
            </a:r>
            <a:r>
              <a:rPr kumimoji="0" lang="ru-RU" sz="2000" dirty="0" smtClean="0"/>
              <a:t> АСПО. Предназначен для очистки от АСПО нефтепромыслового оборудования и трубопроводов. Входящие в состав реагента алифатические и ароматические растворители позволяют эффективно удалять АСПО, увеличивая тем самым МРП и производительность скважин.</a:t>
            </a:r>
          </a:p>
          <a:p>
            <a:pPr algn="just" eaLnBrk="1" hangingPunct="1">
              <a:lnSpc>
                <a:spcPct val="80000"/>
              </a:lnSpc>
            </a:pPr>
            <a:r>
              <a:rPr kumimoji="0" lang="ru-RU" sz="2000" dirty="0" smtClean="0"/>
              <a:t>	</a:t>
            </a:r>
            <a:endParaRPr kumimoji="0"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74" name="Object 10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9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Продукция 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sp>
        <p:nvSpPr>
          <p:cNvPr id="36876" name="Содержимое 1"/>
          <p:cNvSpPr>
            <a:spLocks noGrp="1"/>
          </p:cNvSpPr>
          <p:nvPr>
            <p:ph idx="1"/>
          </p:nvPr>
        </p:nvSpPr>
        <p:spPr>
          <a:xfrm>
            <a:off x="1587500" y="2133600"/>
            <a:ext cx="7270750" cy="4203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kumimoji="0" lang="ru-RU" sz="2200" b="1" dirty="0" smtClean="0"/>
              <a:t>Нейтрализатор сероводорода и меркаптанов – бактерицид ХИМТЕХНО-101</a:t>
            </a:r>
            <a:r>
              <a:rPr kumimoji="0" lang="ru-RU" sz="2200" dirty="0" smtClean="0"/>
              <a:t> </a:t>
            </a:r>
            <a:r>
              <a:rPr kumimoji="0" lang="ru-RU" sz="2200" b="1" dirty="0" smtClean="0"/>
              <a:t>(марки А,В,С,Д,Е) </a:t>
            </a:r>
            <a:r>
              <a:rPr kumimoji="0" lang="ru-RU" sz="2200" dirty="0" smtClean="0"/>
              <a:t>– эффективно снижает содержание сероводорода, метил-, </a:t>
            </a:r>
            <a:r>
              <a:rPr kumimoji="0" lang="ru-RU" sz="2200" dirty="0" err="1" smtClean="0"/>
              <a:t>этилмеркаптанов</a:t>
            </a:r>
            <a:r>
              <a:rPr kumimoji="0" lang="ru-RU" sz="2200" dirty="0" smtClean="0"/>
              <a:t> при различных температурах обработки нефти. ХИМТЕХНО-101 не оказывает влияние на </a:t>
            </a:r>
            <a:r>
              <a:rPr kumimoji="0" lang="ru-RU" sz="2200" dirty="0" err="1" smtClean="0"/>
              <a:t>обводнённость</a:t>
            </a:r>
            <a:r>
              <a:rPr kumimoji="0" lang="ru-RU" sz="2200" dirty="0" smtClean="0"/>
              <a:t> нефти, содержание хлористых солей и механических примесей. </a:t>
            </a:r>
          </a:p>
          <a:p>
            <a:pPr eaLnBrk="1" hangingPunct="1">
              <a:lnSpc>
                <a:spcPct val="80000"/>
              </a:lnSpc>
            </a:pPr>
            <a:endParaRPr kumimoji="0"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6" name="Заголовок 1"/>
          <p:cNvSpPr>
            <a:spLocks noGrp="1"/>
          </p:cNvSpPr>
          <p:nvPr>
            <p:ph type="title"/>
          </p:nvPr>
        </p:nvSpPr>
        <p:spPr bwMode="auto">
          <a:xfrm>
            <a:off x="284163" y="290513"/>
            <a:ext cx="8574087" cy="1308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2400" dirty="0" smtClean="0"/>
              <a:t>Продукция </a:t>
            </a:r>
            <a:br>
              <a:rPr lang="ru-RU" sz="2400" dirty="0" smtClean="0"/>
            </a:br>
            <a:r>
              <a:rPr lang="ru-RU" sz="2400" dirty="0" smtClean="0"/>
              <a:t>АО «НПЦ «</a:t>
            </a:r>
            <a:r>
              <a:rPr lang="ru-RU" sz="2400" dirty="0" err="1" smtClean="0"/>
              <a:t>Химтехно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78857" name="Объект 2"/>
          <p:cNvSpPr>
            <a:spLocks noGrp="1"/>
          </p:cNvSpPr>
          <p:nvPr>
            <p:ph idx="1"/>
          </p:nvPr>
        </p:nvSpPr>
        <p:spPr>
          <a:xfrm>
            <a:off x="650875" y="1843088"/>
            <a:ext cx="8207375" cy="470802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800" b="1" dirty="0" smtClean="0"/>
              <a:t>Ингибитор </a:t>
            </a:r>
            <a:r>
              <a:rPr lang="ru-RU" sz="1800" b="1" dirty="0" err="1" smtClean="0"/>
              <a:t>солеотложений</a:t>
            </a:r>
            <a:r>
              <a:rPr lang="ru-RU" sz="1800" b="1" dirty="0" smtClean="0"/>
              <a:t> ХИМТЕХНО-5102 - </a:t>
            </a:r>
            <a:r>
              <a:rPr lang="ru-RU" sz="1800" dirty="0" smtClean="0"/>
              <a:t>предназначен для предотвращения образования отложений карбоната  кальция, сульфата бария, соединений железа в скважинном и наземном оборудовании при добыче и подготовке нефти. </a:t>
            </a:r>
          </a:p>
          <a:p>
            <a:r>
              <a:rPr lang="ru-RU" sz="1800" dirty="0" smtClean="0"/>
              <a:t>	Реагент характеризуется высокой эффективностью по предотвращению солеобразования при дозировках 10-50 г/м</a:t>
            </a:r>
            <a:r>
              <a:rPr lang="ru-RU" sz="1800" baseline="30000" dirty="0" smtClean="0"/>
              <a:t>3</a:t>
            </a:r>
            <a:r>
              <a:rPr lang="ru-RU" sz="1800" dirty="0" smtClean="0"/>
              <a:t> попутно-добываемой воды и при этом обладает низкой коррозионной активностью, что предотвращает коррозионный износ дозирующего, скважинного и теплообменного оборудования. Реагент не оказывает отрицательного влияния на процесс подготовки нефти и нефтепродуктов, обладает низкими вязкостными характеристиками при минусовых температурах.</a:t>
            </a:r>
          </a:p>
        </p:txBody>
      </p:sp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422275" y="387350"/>
          <a:ext cx="1482725" cy="145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1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387350"/>
                        <a:ext cx="1482725" cy="145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63" name="Object 11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sp>
        <p:nvSpPr>
          <p:cNvPr id="74765" name="Прямоугольник 2"/>
          <p:cNvSpPr>
            <a:spLocks noChangeArrowheads="1"/>
          </p:cNvSpPr>
          <p:nvPr/>
        </p:nvSpPr>
        <p:spPr bwMode="auto">
          <a:xfrm>
            <a:off x="239713" y="2133600"/>
            <a:ext cx="84978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0" lang="en-US" sz="2800" dirty="0" err="1" smtClean="0">
                <a:latin typeface="Arial" pitchFamily="34" charset="0"/>
                <a:cs typeface="Arial" pitchFamily="34" charset="0"/>
              </a:rPr>
              <a:t>Исходя</a:t>
            </a:r>
            <a:r>
              <a:rPr kumimoji="0"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из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поставленнои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̆ </a:t>
            </a:r>
            <a:r>
              <a:rPr kumimoji="0" lang="en-US" sz="2800" dirty="0" err="1" smtClean="0">
                <a:latin typeface="Arial" pitchFamily="34" charset="0"/>
                <a:cs typeface="Arial" pitchFamily="34" charset="0"/>
              </a:rPr>
              <a:t>задачи</a:t>
            </a:r>
            <a:r>
              <a:rPr kumimoji="0" lang="en-US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kumimoji="0" lang="ru-RU" sz="2800" dirty="0" smtClean="0">
                <a:latin typeface="Arial" pitchFamily="34" charset="0"/>
                <a:cs typeface="Arial" pitchFamily="34" charset="0"/>
              </a:rPr>
              <a:t> АО «НПЦ</a:t>
            </a:r>
            <a:r>
              <a:rPr kumimoji="0"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kumimoji="0" lang="en-US" sz="2800" dirty="0" err="1" smtClean="0">
                <a:latin typeface="Arial" pitchFamily="34" charset="0"/>
                <a:cs typeface="Arial" pitchFamily="34" charset="0"/>
              </a:rPr>
              <a:t>Химтехно</a:t>
            </a:r>
            <a:r>
              <a:rPr kumimoji="0" lang="ru-RU" sz="28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kumimoji="0"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предлагает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 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решения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основанные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на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оптимально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подобранных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химических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 </a:t>
            </a:r>
            <a:r>
              <a:rPr kumimoji="0" lang="en-US" sz="2800" dirty="0" err="1" smtClean="0">
                <a:latin typeface="Arial" pitchFamily="34" charset="0"/>
                <a:cs typeface="Arial" pitchFamily="34" charset="0"/>
              </a:rPr>
              <a:t>продуктах</a:t>
            </a:r>
            <a:r>
              <a:rPr kumimoji="0" lang="ru-RU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kumimoji="0"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обеспечивающих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максимальный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эффект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от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dirty="0" err="1">
                <a:latin typeface="Arial" pitchFamily="34" charset="0"/>
                <a:cs typeface="Arial" pitchFamily="34" charset="0"/>
              </a:rPr>
              <a:t>их</a:t>
            </a:r>
            <a:r>
              <a:rPr kumimoji="0"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dirty="0">
                <a:latin typeface="Arial" pitchFamily="34" charset="0"/>
                <a:cs typeface="Arial" pitchFamily="34" charset="0"/>
              </a:rPr>
              <a:t>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20052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989466"/>
              </p:ext>
            </p:extLst>
          </p:nvPr>
        </p:nvGraphicFramePr>
        <p:xfrm>
          <a:off x="190336" y="414515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2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36" y="414515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2697126" y="677894"/>
            <a:ext cx="4186274" cy="774700"/>
          </a:xfrm>
          <a:prstGeom prst="rect">
            <a:avLst/>
          </a:prstGeom>
        </p:spPr>
        <p:txBody>
          <a:bodyPr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АО «НПЦ «</a:t>
            </a:r>
            <a:r>
              <a:rPr kumimoji="0"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Химтехно</a:t>
            </a:r>
            <a:r>
              <a:rPr kumimoji="0"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kumimoji="0"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17916"/>
              </p:ext>
            </p:extLst>
          </p:nvPr>
        </p:nvGraphicFramePr>
        <p:xfrm>
          <a:off x="495300" y="2044288"/>
          <a:ext cx="7551181" cy="4574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6819"/>
                <a:gridCol w="935533"/>
                <a:gridCol w="935533"/>
                <a:gridCol w="1007613"/>
                <a:gridCol w="1007613"/>
                <a:gridCol w="1007106"/>
                <a:gridCol w="830964"/>
              </a:tblGrid>
              <a:tr h="3629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Реагенты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Повышение эффективности процессов нефтедобычи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Повышение срока службы технологического оборудования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</a:tr>
              <a:tr h="846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Добыча нефти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Сбор и подготовка нефти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</a:rPr>
                        <a:t>Энергосбереже</a:t>
                      </a:r>
                      <a:endParaRPr lang="ru-RU" sz="9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</a:rPr>
                        <a:t>ние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Защита от коррозии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Защита от неорганических отложений и </a:t>
                      </a:r>
                      <a:r>
                        <a:rPr lang="ru-RU" sz="900" b="1" dirty="0" err="1">
                          <a:effectLst/>
                        </a:rPr>
                        <a:t>микробиологичес</a:t>
                      </a:r>
                      <a:endParaRPr lang="ru-RU" sz="9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кого воздействия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</a:tr>
              <a:tr h="604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Деэмульгаторы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ХИМТЕХНО-758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ХИМТЕХНО-118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ХИМТЕХНО-402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ХИМТЕХНО-505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ХИМТЕХНО-527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ХИМТЕХНО-402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</a:tr>
              <a:tr h="362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Поглотители сероводорода 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меркаптанов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ХИМТЕХНО-101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ХИМТЕХНО-101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</a:tr>
              <a:tr h="362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Ингибиторы и </a:t>
                      </a:r>
                      <a:r>
                        <a:rPr lang="ru-RU" sz="800" dirty="0" err="1">
                          <a:effectLst/>
                        </a:rPr>
                        <a:t>удалители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солеотложений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ХИМТЕХНО-5102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ХИМТЕХНО-5102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ХИМТЕХНО-5102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</a:tr>
              <a:tr h="362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Ингибиторы коррозии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ХИМТЕХНО-6012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ХИМТЕХНО-6017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ХИМТЕХНО-604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ХИМТЕХНО-6012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ХИМТЕХНО-6017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ХИМТЕХНО-604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</a:tr>
              <a:tr h="362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Бактерициды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ХИМТЕХНО-6012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ХИМТЕХНО-6017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ХИМТЕХНО-6012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ХИМТЕХНО-6017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</a:tr>
              <a:tr h="362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Ингибиторы и </a:t>
                      </a:r>
                      <a:r>
                        <a:rPr lang="ru-RU" sz="800" dirty="0" err="1">
                          <a:effectLst/>
                        </a:rPr>
                        <a:t>удалители</a:t>
                      </a:r>
                      <a:r>
                        <a:rPr lang="ru-RU" sz="800" dirty="0">
                          <a:effectLst/>
                        </a:rPr>
                        <a:t> АСПО и </a:t>
                      </a:r>
                      <a:r>
                        <a:rPr lang="ru-RU" sz="800" dirty="0" err="1">
                          <a:effectLst/>
                        </a:rPr>
                        <a:t>гидратоотложений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dirty="0" err="1">
                          <a:effectLst/>
                        </a:rPr>
                        <a:t>противотурбулентные</a:t>
                      </a:r>
                      <a:r>
                        <a:rPr lang="ru-RU" sz="800" dirty="0">
                          <a:effectLst/>
                        </a:rPr>
                        <a:t> присадки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ХИМТЕХНО-7125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ХИМТЕХНО-7125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ХИМТЕХНО-205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</a:tr>
              <a:tr h="362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Композиции ПНП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52" marR="3945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0" name="Изображение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1450975" y="1920875"/>
            <a:ext cx="723265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3" r:id="rId4" imgW="2742857" imgH="2695951" progId="">
                  <p:embed/>
                </p:oleObj>
              </mc:Choice>
              <mc:Fallback>
                <p:oleObj r:id="rId4" imgW="2742857" imgH="2695951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1" name="Содержимое 1"/>
          <p:cNvSpPr>
            <a:spLocks noGrp="1"/>
          </p:cNvSpPr>
          <p:nvPr>
            <p:ph idx="1"/>
          </p:nvPr>
        </p:nvSpPr>
        <p:spPr>
          <a:xfrm>
            <a:off x="1781175" y="2171700"/>
            <a:ext cx="7077075" cy="39925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sz="1900" b="1" dirty="0" smtClean="0"/>
              <a:t>Акционерное общество</a:t>
            </a:r>
            <a:endParaRPr kumimoji="0" lang="ru-RU" sz="19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sz="1900" b="1" dirty="0" smtClean="0"/>
              <a:t>НАУЧНО-ПРОИЗВОДСТВЕННЫЙ ЦЕНТР «ХИМТЕХНО»</a:t>
            </a:r>
            <a:endParaRPr kumimoji="0" lang="ru-RU" sz="19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sz="1900" dirty="0" smtClean="0"/>
              <a:t>ИНН/КПП 1660033533/166001001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sz="1900" dirty="0" smtClean="0"/>
              <a:t>Юридический адрес: 420061, г. Казань, Н. Ершова, 35А, пом.1777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sz="1900" dirty="0" smtClean="0"/>
              <a:t>Почтовый адрес: 420045, г. Казань, ул. Н. Ершова, д. 35 А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sz="1900" dirty="0" smtClean="0"/>
              <a:t>Для корреспонденции: 420029, г. Казань, а/я 35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sz="1900" dirty="0" smtClean="0"/>
              <a:t>Тел/факс: (843) 299-70-27, тел: (843</a:t>
            </a:r>
            <a:r>
              <a:rPr kumimoji="0" lang="ru-RU" sz="1900" smtClean="0"/>
              <a:t>) 299-72-71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kumimoji="0" lang="ru-RU" sz="1900" smtClean="0"/>
              <a:t>Е-</a:t>
            </a:r>
            <a:r>
              <a:rPr kumimoji="0" lang="en-US" sz="1900" dirty="0" smtClean="0"/>
              <a:t>mail</a:t>
            </a:r>
            <a:r>
              <a:rPr kumimoji="0" lang="ru-RU" sz="1900" dirty="0" smtClean="0"/>
              <a:t>: </a:t>
            </a:r>
            <a:r>
              <a:rPr kumimoji="0" lang="en-US" sz="1900" u="sng" dirty="0" smtClean="0">
                <a:hlinkClick r:id="rId6"/>
              </a:rPr>
              <a:t>info</a:t>
            </a:r>
            <a:r>
              <a:rPr kumimoji="0" lang="ru-RU" sz="1900" u="sng" dirty="0" smtClean="0">
                <a:hlinkClick r:id="rId6"/>
              </a:rPr>
              <a:t>@</a:t>
            </a:r>
            <a:r>
              <a:rPr kumimoji="0" lang="en-US" sz="1900" u="sng" dirty="0" err="1" smtClean="0">
                <a:hlinkClick r:id="rId6"/>
              </a:rPr>
              <a:t>himtehno</a:t>
            </a:r>
            <a:r>
              <a:rPr kumimoji="0" lang="ru-RU" sz="1900" u="sng" dirty="0" smtClean="0">
                <a:hlinkClick r:id="rId6"/>
              </a:rPr>
              <a:t>.</a:t>
            </a:r>
            <a:r>
              <a:rPr kumimoji="0" lang="en-US" sz="1900" u="sng" dirty="0" err="1" smtClean="0">
                <a:hlinkClick r:id="rId6"/>
              </a:rPr>
              <a:t>ru</a:t>
            </a:r>
            <a:r>
              <a:rPr kumimoji="0" lang="ru-RU" sz="1900" dirty="0" smtClean="0"/>
              <a:t> </a:t>
            </a:r>
          </a:p>
          <a:p>
            <a:pPr marL="0" indent="0" eaLnBrk="1" hangingPunct="1">
              <a:lnSpc>
                <a:spcPct val="80000"/>
              </a:lnSpc>
            </a:pPr>
            <a:endParaRPr kumimoji="0" lang="ru-RU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Изображение 4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3525598" y="2133601"/>
            <a:ext cx="5362835" cy="41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Содержимое 2"/>
          <p:cNvSpPr>
            <a:spLocks noGrp="1"/>
          </p:cNvSpPr>
          <p:nvPr>
            <p:ph idx="1"/>
          </p:nvPr>
        </p:nvSpPr>
        <p:spPr>
          <a:xfrm>
            <a:off x="2229632" y="2605414"/>
            <a:ext cx="6546068" cy="305635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kumimoji="0" lang="ru-RU" dirty="0" smtClean="0"/>
              <a:t>ИЗНАЧАЛЬНО ЗАДАЧЕЙ ПРЕДПРИЯТИЯ БЫЛА РАЗРАБОТКА РЕАГЕНТОВ ДЛЯ ДОБЫЧИ И ПОДГОТОВКИ ВЫСОКОВЯЗКИХ,  СЕРНИСТЫХ НЕФТЕЙ ТАТАРСТАНА И УРАЛО-ПОВОЛЖСКОГО РЕГИОНА  </a:t>
            </a:r>
          </a:p>
        </p:txBody>
      </p:sp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0" r:id="rId4" imgW="2742857" imgH="2695951" progId="">
                  <p:embed/>
                </p:oleObj>
              </mc:Choice>
              <mc:Fallback>
                <p:oleObj r:id="rId4" imgW="2742857" imgH="2695951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Содержимое 2"/>
          <p:cNvSpPr>
            <a:spLocks noGrp="1"/>
          </p:cNvSpPr>
          <p:nvPr>
            <p:ph idx="1"/>
          </p:nvPr>
        </p:nvSpPr>
        <p:spPr>
          <a:xfrm>
            <a:off x="2663825" y="2133600"/>
            <a:ext cx="6184900" cy="3954463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000" dirty="0" smtClean="0">
                <a:solidFill>
                  <a:schemeClr val="tx1"/>
                </a:solidFill>
              </a:rPr>
              <a:t>В НАСТОЯЩЕЕ ВРЕМЯ В ШТАТЕ АО «НПЦ «ХИМТЕХНО» РАБОТАЮТ 34 СОТРУДНИКА, ИЗ НИХ 22 ЯВЛЯЮТСЯ НАУЧНО-ТЕХНИЧЕСКИМ ПЕРСОНАЛОМ.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000" dirty="0" smtClean="0">
                <a:solidFill>
                  <a:schemeClr val="tx1"/>
                </a:solidFill>
              </a:rPr>
              <a:t>В ШТАТЕ ПРЕДПРИЯТИЯ 2 ДОКТОРА НАУК, 3 КАНДИДА НАУК, 2 АСПИРАНТА.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000" dirty="0" smtClean="0">
                <a:solidFill>
                  <a:schemeClr val="tx1"/>
                </a:solidFill>
              </a:rPr>
              <a:t>СРЕДНИЙ ВОЗРАСТ ПЕРСОНАЛА 37 ЛЕТ: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000" dirty="0" smtClean="0">
                <a:solidFill>
                  <a:schemeClr val="tx1"/>
                </a:solidFill>
              </a:rPr>
              <a:t>ОТ 20 ДО 30 ЛЕТ-10 ЧЕЛ.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000" dirty="0" smtClean="0">
                <a:solidFill>
                  <a:schemeClr val="tx1"/>
                </a:solidFill>
              </a:rPr>
              <a:t>ОТ 30 ДО 40 ЛЕТ – 11 ЧЕЛ.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000" dirty="0" smtClean="0">
                <a:solidFill>
                  <a:schemeClr val="tx1"/>
                </a:solidFill>
              </a:rPr>
              <a:t>ОТ 40 ЛЕТ И ВЫШЕ - 13 ЧЕЛ.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alphaModFix amt="27000"/>
          </a:blip>
          <a:stretch>
            <a:fillRect/>
          </a:stretch>
        </p:blipFill>
        <p:spPr>
          <a:xfrm>
            <a:off x="168615" y="1722706"/>
            <a:ext cx="8680306" cy="479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24587" name="Object 11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4" r:id="rId4" imgW="2742857" imgH="2695951" progId="">
                  <p:embed/>
                </p:oleObj>
              </mc:Choice>
              <mc:Fallback>
                <p:oleObj r:id="rId4" imgW="2742857" imgH="2695951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Содержимое 2"/>
          <p:cNvSpPr>
            <a:spLocks noGrp="1"/>
          </p:cNvSpPr>
          <p:nvPr>
            <p:ph idx="1"/>
          </p:nvPr>
        </p:nvSpPr>
        <p:spPr>
          <a:xfrm>
            <a:off x="2401888" y="2133600"/>
            <a:ext cx="6446837" cy="3954463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200" dirty="0" smtClean="0"/>
              <a:t>АО «НПЦ «</a:t>
            </a:r>
            <a:r>
              <a:rPr kumimoji="0" lang="ru-RU" sz="2200" dirty="0" err="1" smtClean="0"/>
              <a:t>Химтехно</a:t>
            </a:r>
            <a:r>
              <a:rPr kumimoji="0" lang="ru-RU" sz="2200" dirty="0" smtClean="0"/>
              <a:t>» с 1998 года занимается разработкой и внедрением </a:t>
            </a:r>
            <a:r>
              <a:rPr kumimoji="0" lang="ru-RU" sz="2200" dirty="0" err="1" smtClean="0"/>
              <a:t>деэмульгаторов</a:t>
            </a:r>
            <a:r>
              <a:rPr kumimoji="0" lang="ru-RU" sz="2200" dirty="0" smtClean="0"/>
              <a:t>, ингибиторов коррозии, бактерицидов, </a:t>
            </a:r>
            <a:r>
              <a:rPr kumimoji="0" lang="ru-RU" sz="2200" dirty="0" err="1" smtClean="0"/>
              <a:t>удалителей</a:t>
            </a:r>
            <a:r>
              <a:rPr kumimoji="0" lang="ru-RU" sz="2200" dirty="0" smtClean="0"/>
              <a:t> АСПО, поглотителей сероводорода марок «ХИМТЕХНО».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kumimoji="0" lang="ru-RU" sz="2200" dirty="0" smtClean="0"/>
              <a:t>Продукция, разработанная нашей компанией в рамках инновационных проектов, направленных на использование конкурентных преимуществ наукоемких производств, широко применяется на объектах многих нефтедобывающих компаний РФ и Ближнего Зарубежья. 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kumimoji="0" lang="ru-RU" sz="2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331788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7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Содержимое 2"/>
          <p:cNvSpPr>
            <a:spLocks noGrp="1"/>
          </p:cNvSpPr>
          <p:nvPr>
            <p:ph idx="1"/>
          </p:nvPr>
        </p:nvSpPr>
        <p:spPr>
          <a:xfrm>
            <a:off x="2401888" y="1841326"/>
            <a:ext cx="6065837" cy="4470574"/>
          </a:xfrm>
        </p:spPr>
        <p:txBody>
          <a:bodyPr/>
          <a:lstStyle/>
          <a:p>
            <a:pPr marL="0" indent="0" algn="ctr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b="1" dirty="0" smtClean="0"/>
              <a:t>ОСНОВНЫЕ ПОТРЕБИТЕЛИ ПРОДУКЦИИ</a:t>
            </a:r>
          </a:p>
          <a:p>
            <a:pPr marL="0" indent="0" algn="ctr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b="1" dirty="0" smtClean="0"/>
              <a:t> АО «НПЦ «ХИМТЕХНО»:</a:t>
            </a:r>
          </a:p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dirty="0" smtClean="0"/>
              <a:t>ПАО </a:t>
            </a:r>
            <a:r>
              <a:rPr kumimoji="0" lang="ru-RU" sz="1700" dirty="0" err="1" smtClean="0"/>
              <a:t>НК«Роснефть</a:t>
            </a:r>
            <a:r>
              <a:rPr kumimoji="0" lang="ru-RU" sz="1700" dirty="0" smtClean="0"/>
              <a:t>»</a:t>
            </a:r>
          </a:p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dirty="0" smtClean="0"/>
              <a:t>ПАО «Татнефть»</a:t>
            </a:r>
          </a:p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dirty="0" smtClean="0"/>
              <a:t>ПАО НК «ЛУКОЙЛ»</a:t>
            </a:r>
          </a:p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dirty="0" smtClean="0"/>
              <a:t>ПАО </a:t>
            </a:r>
            <a:r>
              <a:rPr kumimoji="0" lang="ru-RU" sz="1700" dirty="0" err="1" smtClean="0"/>
              <a:t>НК«Русснефть</a:t>
            </a:r>
            <a:r>
              <a:rPr kumimoji="0" lang="ru-RU" sz="1700" dirty="0" smtClean="0"/>
              <a:t>»</a:t>
            </a:r>
          </a:p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dirty="0" smtClean="0"/>
              <a:t>АО «ННК»</a:t>
            </a:r>
          </a:p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dirty="0" smtClean="0"/>
              <a:t>АО «</a:t>
            </a:r>
            <a:r>
              <a:rPr kumimoji="0" lang="ru-RU" sz="1700" dirty="0" err="1" smtClean="0"/>
              <a:t>Зарубежнефть</a:t>
            </a:r>
            <a:r>
              <a:rPr kumimoji="0" lang="ru-RU" sz="1700" dirty="0" smtClean="0"/>
              <a:t>»</a:t>
            </a:r>
          </a:p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dirty="0" smtClean="0"/>
              <a:t>ПАО «Сургутнефтегаз»</a:t>
            </a:r>
            <a:endParaRPr kumimoji="0" lang="ru-RU" sz="1700" dirty="0" smtClean="0"/>
          </a:p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dirty="0" smtClean="0"/>
              <a:t>Малые нефтяные компании</a:t>
            </a:r>
          </a:p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dirty="0" smtClean="0"/>
              <a:t>и др.</a:t>
            </a:r>
          </a:p>
          <a:p>
            <a:pPr marL="0" indent="0" algn="just" eaLnBrk="1" hangingPunct="1">
              <a:lnSpc>
                <a:spcPct val="14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kumimoji="0" lang="ru-RU" sz="1700" dirty="0" smtClean="0"/>
              <a:t> </a:t>
            </a:r>
          </a:p>
          <a:p>
            <a:pPr marL="0" indent="0"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kumimoji="0" lang="ru-RU" sz="600" dirty="0" smtClean="0"/>
          </a:p>
          <a:p>
            <a:pPr marL="0" indent="0"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kumimoji="0" lang="ru-RU" sz="600" dirty="0" smtClean="0">
              <a:solidFill>
                <a:schemeClr val="tx1"/>
              </a:solidFill>
            </a:endParaRPr>
          </a:p>
        </p:txBody>
      </p:sp>
      <p:pic>
        <p:nvPicPr>
          <p:cNvPr id="25612" name="Изображение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788" y="2159000"/>
            <a:ext cx="207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Изображение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1788" y="3559175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Изображение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788" y="5194300"/>
            <a:ext cx="1776412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Изображение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11800" y="3016250"/>
            <a:ext cx="1739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Изображение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11800" y="4876800"/>
            <a:ext cx="13081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9" name="Изображение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72263" y="3819525"/>
            <a:ext cx="14478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86" name="Picture 8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2162968"/>
            <a:ext cx="1506537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44" y="5111750"/>
            <a:ext cx="118903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327043"/>
              </p:ext>
            </p:extLst>
          </p:nvPr>
        </p:nvGraphicFramePr>
        <p:xfrm>
          <a:off x="355579" y="427342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5" r:id="rId3" imgW="2742857" imgH="2695951" progId="">
                  <p:embed/>
                </p:oleObj>
              </mc:Choice>
              <mc:Fallback>
                <p:oleObj r:id="rId3" imgW="2742857" imgH="2695951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579" y="427342"/>
                        <a:ext cx="1482725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196219" y="2268830"/>
            <a:ext cx="4622104" cy="3992563"/>
          </a:xfrm>
        </p:spPr>
        <p:txBody>
          <a:bodyPr/>
          <a:lstStyle/>
          <a:p>
            <a:endParaRPr lang="ru-RU" sz="2200" dirty="0" smtClean="0"/>
          </a:p>
          <a:p>
            <a:r>
              <a:rPr lang="ru-RU" sz="2200" dirty="0" smtClean="0"/>
              <a:t>В </a:t>
            </a:r>
            <a:r>
              <a:rPr lang="ru-RU" sz="2200" dirty="0"/>
              <a:t>2014 году </a:t>
            </a:r>
            <a:r>
              <a:rPr lang="ru-RU" sz="2200" dirty="0" smtClean="0"/>
              <a:t>АО </a:t>
            </a:r>
            <a:r>
              <a:rPr lang="ru-RU" sz="2200" dirty="0"/>
              <a:t>«НПЦ «</a:t>
            </a:r>
            <a:r>
              <a:rPr lang="ru-RU" sz="2200" dirty="0" err="1"/>
              <a:t>Химтехно</a:t>
            </a:r>
            <a:r>
              <a:rPr lang="ru-RU" sz="2200" dirty="0"/>
              <a:t>» было признано надежным партнером группы компаний  </a:t>
            </a:r>
            <a:r>
              <a:rPr lang="ru-RU" sz="2200" dirty="0" smtClean="0"/>
              <a:t>ПАО </a:t>
            </a:r>
            <a:r>
              <a:rPr lang="ru-RU" sz="2200" dirty="0"/>
              <a:t>«Татнефть» в номинации «Услуги для обеспечения производственного процесса». </a:t>
            </a:r>
          </a:p>
          <a:p>
            <a:endParaRPr lang="ru-RU" dirty="0"/>
          </a:p>
        </p:txBody>
      </p:sp>
      <p:pic>
        <p:nvPicPr>
          <p:cNvPr id="10" name="Picture 2" descr="C:\Users\lenovo123\AppData\Local\Microsoft\Windows\INetCache\IE\YAOQULKT\сертифика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" y="1714444"/>
            <a:ext cx="3320509" cy="454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Изображение 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468313" y="1316038"/>
            <a:ext cx="782320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468313" y="6778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4" r:id="rId4" imgW="2742857" imgH="2695951" progId="">
                  <p:embed/>
                </p:oleObj>
              </mc:Choice>
              <mc:Fallback>
                <p:oleObj r:id="rId4" imgW="2742857" imgH="2695951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77863"/>
                        <a:ext cx="1482725" cy="1455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7" name="Содержимое 2"/>
          <p:cNvSpPr>
            <a:spLocks noGrp="1"/>
          </p:cNvSpPr>
          <p:nvPr>
            <p:ph idx="1"/>
          </p:nvPr>
        </p:nvSpPr>
        <p:spPr>
          <a:xfrm>
            <a:off x="2401888" y="2133600"/>
            <a:ext cx="6446837" cy="3954463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kumimoji="0" lang="ru-RU" dirty="0" smtClean="0"/>
              <a:t>Ежегодно АО «НПЦ «</a:t>
            </a:r>
            <a:r>
              <a:rPr kumimoji="0" lang="ru-RU" dirty="0" err="1" smtClean="0"/>
              <a:t>Химтехно</a:t>
            </a:r>
            <a:r>
              <a:rPr kumimoji="0" lang="ru-RU" dirty="0" smtClean="0"/>
              <a:t>» выпускает более 8 тысяч тонн различных химических реагентов. Применяя индивидуально подобранные реагенты и технологии к конкретным условиям и объектам нефтедобычи, мы достигаем оптимального комплексного решения технологических, в том числе нестандартных, задач при минимальных экономических затратах.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kumimoji="0"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552" y="3200401"/>
            <a:ext cx="3257461" cy="1981200"/>
          </a:xfrm>
        </p:spPr>
        <p:txBody>
          <a:bodyPr/>
          <a:lstStyle/>
          <a:p>
            <a:r>
              <a:rPr lang="ru-RU" dirty="0" smtClean="0"/>
              <a:t>В 2017 году в ФИПС зарегистрирован товарный знак «ХИМТЕХНО»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827" y="735014"/>
            <a:ext cx="4267124" cy="579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850556"/>
              </p:ext>
            </p:extLst>
          </p:nvPr>
        </p:nvGraphicFramePr>
        <p:xfrm>
          <a:off x="284163" y="258763"/>
          <a:ext cx="14827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r:id="rId4" imgW="2742857" imgH="2695951" progId="">
                  <p:embed/>
                </p:oleObj>
              </mc:Choice>
              <mc:Fallback>
                <p:oleObj r:id="rId4" imgW="2742857" imgH="2695951" progId="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258763"/>
                        <a:ext cx="1482725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3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ктр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Спектр.thmx</Template>
  <TotalTime>1136</TotalTime>
  <Words>1156</Words>
  <Application>Microsoft Office PowerPoint</Application>
  <PresentationFormat>Экран (4:3)</PresentationFormat>
  <Paragraphs>154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Спектр</vt:lpstr>
      <vt:lpstr>На передовых позициях нефтепромысловой химии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Продукция  АО «НПЦ «Химтехно</vt:lpstr>
      <vt:lpstr>Презентация PowerPoint</vt:lpstr>
      <vt:lpstr>Презентация PowerPoint</vt:lpstr>
      <vt:lpstr>Продукция АО «НПЦ  «Химтехно» </vt:lpstr>
      <vt:lpstr>Презентация PowerPoint</vt:lpstr>
      <vt:lpstr>Презентация PowerPoint</vt:lpstr>
      <vt:lpstr> Продукция  АО «НПЦ «Химтехно» </vt:lpstr>
      <vt:lpstr>Презентация PowerPoint</vt:lpstr>
      <vt:lpstr>Презентация PowerPoint</vt:lpstr>
      <vt:lpstr>Презентация PowerPoint</vt:lpstr>
    </vt:vector>
  </TitlesOfParts>
  <Company>НИИнефтепромхим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передовых позициях нефтепромысловой химии</dc:title>
  <dc:creator>Олег Викторович Угрюмов</dc:creator>
  <cp:lastModifiedBy>User23</cp:lastModifiedBy>
  <cp:revision>101</cp:revision>
  <cp:lastPrinted>2019-12-05T08:18:39Z</cp:lastPrinted>
  <dcterms:created xsi:type="dcterms:W3CDTF">2011-11-08T22:27:01Z</dcterms:created>
  <dcterms:modified xsi:type="dcterms:W3CDTF">2025-11-14T08:02:58Z</dcterms:modified>
</cp:coreProperties>
</file>